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7" r:id="rId3"/>
    <p:sldId id="316" r:id="rId4"/>
    <p:sldId id="297" r:id="rId5"/>
    <p:sldId id="298" r:id="rId6"/>
    <p:sldId id="299" r:id="rId7"/>
    <p:sldId id="300" r:id="rId8"/>
    <p:sldId id="315" r:id="rId9"/>
    <p:sldId id="309" r:id="rId10"/>
    <p:sldId id="301" r:id="rId11"/>
    <p:sldId id="303" r:id="rId12"/>
    <p:sldId id="310" r:id="rId13"/>
    <p:sldId id="312" r:id="rId14"/>
    <p:sldId id="325" r:id="rId15"/>
    <p:sldId id="311" r:id="rId16"/>
    <p:sldId id="302" r:id="rId17"/>
    <p:sldId id="304" r:id="rId18"/>
    <p:sldId id="318" r:id="rId19"/>
    <p:sldId id="319" r:id="rId20"/>
    <p:sldId id="320" r:id="rId21"/>
    <p:sldId id="321" r:id="rId22"/>
    <p:sldId id="324" r:id="rId23"/>
    <p:sldId id="322" r:id="rId24"/>
    <p:sldId id="323" r:id="rId25"/>
    <p:sldId id="30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83" autoAdjust="0"/>
  </p:normalViewPr>
  <p:slideViewPr>
    <p:cSldViewPr snapToGrid="0">
      <p:cViewPr varScale="1">
        <p:scale>
          <a:sx n="79" d="100"/>
          <a:sy n="79" d="100"/>
        </p:scale>
        <p:origin x="1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4848F-BFFD-4FA8-9942-03A17BCE36B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18E72-7B96-452E-890F-DC98D04D9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Post-orbital bar incomplete</a:t>
            </a:r>
          </a:p>
          <a:p>
            <a:r>
              <a:rPr lang="en-US" dirty="0"/>
              <a:t>Upper temporal bar</a:t>
            </a:r>
            <a:r>
              <a:rPr lang="en-US" baseline="0" dirty="0"/>
              <a:t> LOST!</a:t>
            </a:r>
          </a:p>
          <a:p>
            <a:r>
              <a:rPr lang="en-US" baseline="0" dirty="0"/>
              <a:t>Lacrimal LOST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18E72-7B96-452E-890F-DC98D04D9A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73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Chameleon tongue gif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18E72-7B96-452E-890F-DC98D04D9A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f </a:t>
            </a:r>
            <a:r>
              <a:rPr lang="en-US" dirty="0" err="1"/>
              <a:t>phrynosoma</a:t>
            </a:r>
            <a:r>
              <a:rPr lang="en-US" baseline="0" dirty="0"/>
              <a:t> blood squirting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18E72-7B96-452E-890F-DC98D04D9A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922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hyoid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18E72-7B96-452E-890F-DC98D04D9A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36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PYTHONS: Old World</a:t>
            </a:r>
            <a:r>
              <a:rPr lang="en-US" baseline="0" dirty="0"/>
              <a:t> Only, all lay eggs</a:t>
            </a:r>
          </a:p>
          <a:p>
            <a:r>
              <a:rPr lang="en-US" baseline="0" dirty="0"/>
              <a:t>BOAS: old &amp; New world, have live birth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18E72-7B96-452E-890F-DC98D04D9A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04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</a:t>
            </a:r>
            <a:r>
              <a:rPr lang="en-US" baseline="0" dirty="0"/>
              <a:t> snakes, coral snakes, cobras, &amp; Australian brown snakes &amp; adders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18E72-7B96-452E-890F-DC98D04D9A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0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</a:t>
            </a:r>
            <a:r>
              <a:rPr lang="en-US" baseline="0" dirty="0"/>
              <a:t> snakes, coral snakes, cobras, &amp; Australian brown snakes &amp; adders</a:t>
            </a:r>
          </a:p>
          <a:p>
            <a:r>
              <a:rPr lang="en-US" baseline="0" dirty="0"/>
              <a:t>Fixed fangs, mostly lay eggs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18E72-7B96-452E-890F-DC98D04D9A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4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birth! Mobile</a:t>
            </a:r>
            <a:r>
              <a:rPr lang="en-US" baseline="0" dirty="0"/>
              <a:t> fangs! Heat bits in </a:t>
            </a:r>
            <a:r>
              <a:rPr lang="en-US" baseline="0" dirty="0" err="1"/>
              <a:t>crotalines</a:t>
            </a:r>
            <a:r>
              <a:rPr lang="en-US" baseline="0" dirty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18E72-7B96-452E-890F-DC98D04D9A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9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18E72-7B96-452E-890F-DC98D04D9A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9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5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81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56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46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97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1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6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55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72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7D4266-C789-44DE-9057-7E551C72FC34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73DCB-3B3B-4EDF-87ED-9A65438D4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8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9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6.jpeg"/><Relationship Id="rId7" Type="http://schemas.openxmlformats.org/officeDocument/2006/relationships/image" Target="../media/image9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Relationship Id="rId9" Type="http://schemas.openxmlformats.org/officeDocument/2006/relationships/image" Target="../media/image9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74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Toxicofera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Image result for toxicof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783" y="0"/>
            <a:ext cx="5643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63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383" y="44580"/>
            <a:ext cx="10515600" cy="1325563"/>
          </a:xfrm>
        </p:spPr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Iguania</a:t>
            </a:r>
            <a:r>
              <a:rPr lang="en-US" dirty="0"/>
              <a:t>: </a:t>
            </a:r>
            <a:r>
              <a:rPr lang="en-US" dirty="0" err="1"/>
              <a:t>Agamidae</a:t>
            </a:r>
            <a:br>
              <a:rPr lang="en-US" dirty="0"/>
            </a:br>
            <a:r>
              <a:rPr lang="en-US" dirty="0"/>
              <a:t>                (300 species)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Image result for agamid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40" y="0"/>
            <a:ext cx="4352260" cy="326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32" y="3848746"/>
            <a:ext cx="3615493" cy="284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agamida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546" y="1358476"/>
            <a:ext cx="3296979" cy="24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agamida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740" y="3430790"/>
            <a:ext cx="4352260" cy="326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Image result for agamida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89" y="1358476"/>
            <a:ext cx="3075539" cy="24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83" y="3848745"/>
            <a:ext cx="2846239" cy="284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78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760"/>
            <a:ext cx="10515600" cy="1325563"/>
          </a:xfrm>
        </p:spPr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Iguania</a:t>
            </a:r>
            <a:r>
              <a:rPr lang="en-US" dirty="0"/>
              <a:t>: </a:t>
            </a:r>
            <a:r>
              <a:rPr lang="en-US" dirty="0" err="1"/>
              <a:t>Chameleonidae</a:t>
            </a:r>
            <a:br>
              <a:rPr lang="en-US" dirty="0"/>
            </a:br>
            <a:r>
              <a:rPr lang="en-US" dirty="0"/>
              <a:t>               (~200 species)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Image result for chamele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40" y="3860579"/>
            <a:ext cx="5328748" cy="299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chameleon tong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954" y="1339323"/>
            <a:ext cx="4442046" cy="24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https://img.purch.com/h/1400/aHR0cDovL3d3dy5saXZlc2NpZW5jZS5jb20vaW1hZ2VzL2kvMDAwLzA4MC80NzIvb3JpZ2luYWwvY2FtZXJvb24tY2hhbWVsZW9uLmpwZz8xNDUxOTE2ODg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371" y="1339323"/>
            <a:ext cx="3774582" cy="24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Image result for chameleon hyo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187" y="3860579"/>
            <a:ext cx="5708589" cy="297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Image result for chameleon uv bo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4" y="1339323"/>
            <a:ext cx="3906287" cy="249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Image result for chameleon foot anatom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888" y="59203"/>
            <a:ext cx="2208028" cy="176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841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Iguania</a:t>
            </a:r>
            <a:r>
              <a:rPr lang="en-US" dirty="0"/>
              <a:t>: </a:t>
            </a:r>
            <a:r>
              <a:rPr lang="en-US" dirty="0" err="1"/>
              <a:t>Chameleonidae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6" name="Picture 6" descr="Image result for chameleon tongue anat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9698327" cy="479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003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Iguania</a:t>
            </a:r>
            <a:r>
              <a:rPr lang="en-US" dirty="0"/>
              <a:t>: </a:t>
            </a:r>
            <a:r>
              <a:rPr lang="en-US" dirty="0" err="1"/>
              <a:t>Chameleonidae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layers of </a:t>
            </a:r>
            <a:r>
              <a:rPr lang="en-US" dirty="0" err="1"/>
              <a:t>iridiphores</a:t>
            </a:r>
            <a:endParaRPr lang="en-US" dirty="0"/>
          </a:p>
          <a:p>
            <a:r>
              <a:rPr lang="en-US" dirty="0"/>
              <a:t>Guanine crystals embedded</a:t>
            </a:r>
          </a:p>
          <a:p>
            <a:r>
              <a:rPr lang="en-US" dirty="0"/>
              <a:t>Manipulation produces color</a:t>
            </a:r>
          </a:p>
        </p:txBody>
      </p:sp>
      <p:pic>
        <p:nvPicPr>
          <p:cNvPr id="30722" name="Picture 2" descr="Fig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18" y="1382678"/>
            <a:ext cx="5141986" cy="547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460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8" name="Picture 12" descr="Image result for basilisk liza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870" y="101330"/>
            <a:ext cx="4834667" cy="185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Image result for anolis converge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3" y="1411690"/>
            <a:ext cx="4435373" cy="544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Iguania</a:t>
            </a:r>
            <a:r>
              <a:rPr lang="en-US" dirty="0"/>
              <a:t>: Iguanidae</a:t>
            </a:r>
            <a:br>
              <a:rPr lang="en-US" dirty="0"/>
            </a:br>
            <a:r>
              <a:rPr lang="en-US" dirty="0"/>
              <a:t>                (&gt;500 species)</a:t>
            </a:r>
          </a:p>
        </p:txBody>
      </p:sp>
      <p:pic>
        <p:nvPicPr>
          <p:cNvPr id="19458" name="Picture 2" descr="Image result for phrynosom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438" y="4489872"/>
            <a:ext cx="4041731" cy="270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Image result for collared lizar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651" y="4350981"/>
            <a:ext cx="3758787" cy="250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651" y="1674999"/>
            <a:ext cx="3726415" cy="27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Oplurus Cuvieri Kirindy Madagasca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726" y="1784627"/>
            <a:ext cx="4080443" cy="272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121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4" name="Picture 1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924" y="10319"/>
            <a:ext cx="5238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Anguimorpha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Image result for komodo drag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76" y="3867593"/>
            <a:ext cx="5316279" cy="29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tree moni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76" y="1380461"/>
            <a:ext cx="5087235" cy="254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95" y="3363282"/>
            <a:ext cx="4706679" cy="353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Image result for slow wor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907" y="2641116"/>
            <a:ext cx="3616388" cy="203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78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Serpentes</a:t>
            </a:r>
            <a:r>
              <a:rPr lang="en-US" dirty="0"/>
              <a:t> (3000 species)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5314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external ear</a:t>
            </a:r>
          </a:p>
          <a:p>
            <a:r>
              <a:rPr lang="en-US" dirty="0"/>
              <a:t>Highly flexible &amp; reduced skull</a:t>
            </a:r>
          </a:p>
          <a:p>
            <a:r>
              <a:rPr lang="en-US" dirty="0"/>
              <a:t>No eyelids</a:t>
            </a:r>
          </a:p>
          <a:p>
            <a:r>
              <a:rPr lang="en-US" dirty="0"/>
              <a:t>Pronounced </a:t>
            </a:r>
            <a:r>
              <a:rPr lang="en-US" dirty="0" err="1"/>
              <a:t>chemosensation</a:t>
            </a:r>
            <a:r>
              <a:rPr lang="en-US" dirty="0"/>
              <a:t> via forked tongue</a:t>
            </a:r>
          </a:p>
          <a:p>
            <a:r>
              <a:rPr lang="en-US" dirty="0"/>
              <a:t>Total loss of forelimbs</a:t>
            </a:r>
          </a:p>
          <a:p>
            <a:r>
              <a:rPr lang="en-US" dirty="0"/>
              <a:t>Partial-to-total loss of </a:t>
            </a:r>
            <a:r>
              <a:rPr lang="en-US" dirty="0" err="1"/>
              <a:t>hindlimb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48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Serpentes</a:t>
            </a:r>
            <a:endParaRPr lang="en-US" dirty="0"/>
          </a:p>
        </p:txBody>
      </p:sp>
      <p:pic>
        <p:nvPicPr>
          <p:cNvPr id="3074" name="Picture 2" descr="Image result for snake pterygoid wal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85" y="1690688"/>
            <a:ext cx="6933081" cy="483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Image result for snake pterygoid wal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244" y="0"/>
            <a:ext cx="3903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46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4" name="Picture 8" descr="Image result for flowerpot sna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679" y="1379478"/>
            <a:ext cx="4456372" cy="547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Serpentes</a:t>
            </a:r>
            <a:r>
              <a:rPr lang="en-US" dirty="0"/>
              <a:t>: </a:t>
            </a:r>
            <a:r>
              <a:rPr lang="en-US" dirty="0" err="1"/>
              <a:t>Scolecophidia</a:t>
            </a:r>
            <a:br>
              <a:rPr lang="en-US" dirty="0"/>
            </a:br>
            <a:r>
              <a:rPr lang="en-US" dirty="0"/>
              <a:t>            (blind snakes, 40+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pic>
        <p:nvPicPr>
          <p:cNvPr id="24578" name="Picture 2" descr="Image result for blind snake sku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1" y="4093439"/>
            <a:ext cx="3619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51" y="1379478"/>
            <a:ext cx="3619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Image result for typhlo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4350"/>
            <a:ext cx="46482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67098"/>
            <a:ext cx="46482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11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Squamata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ars.els-cdn.com/content/image/1-s2.0-S1055790315003127-fx1_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418" y="0"/>
            <a:ext cx="7081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88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70" y="212651"/>
            <a:ext cx="10515600" cy="1325563"/>
          </a:xfrm>
        </p:spPr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Serpentes</a:t>
            </a:r>
            <a:r>
              <a:rPr lang="en-US" dirty="0"/>
              <a:t>: </a:t>
            </a:r>
            <a:r>
              <a:rPr lang="en-US" dirty="0" err="1"/>
              <a:t>Alethinophidia</a:t>
            </a:r>
            <a:br>
              <a:rPr lang="en-US" dirty="0"/>
            </a:br>
            <a:r>
              <a:rPr lang="en-US" dirty="0" err="1"/>
              <a:t>Boidae</a:t>
            </a:r>
            <a:r>
              <a:rPr lang="en-US" dirty="0"/>
              <a:t> &amp; </a:t>
            </a:r>
            <a:r>
              <a:rPr lang="en-US" dirty="0" err="1"/>
              <a:t>Pythonidae</a:t>
            </a:r>
            <a:r>
              <a:rPr lang="en-US" dirty="0"/>
              <a:t> (50 &amp; 30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pic>
        <p:nvPicPr>
          <p:cNvPr id="25606" name="Picture 6" descr="Image result for python boa heat p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5" y="3709433"/>
            <a:ext cx="4692503" cy="307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Image result for green anacon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57" y="3746086"/>
            <a:ext cx="4060254" cy="304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5" y="1538214"/>
            <a:ext cx="4962784" cy="217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Image result for python bite f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69" y="1474601"/>
            <a:ext cx="3973033" cy="223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4" descr="Image result for reticulated python length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18" name="Picture 18" descr="Image may contain: outdoor and nat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947" y="2945219"/>
            <a:ext cx="2858729" cy="384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0" name="Picture 20" descr="Image result for rubber bo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934" y="984950"/>
            <a:ext cx="2886742" cy="191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439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70" y="212651"/>
            <a:ext cx="10515600" cy="1325563"/>
          </a:xfrm>
        </p:spPr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Serpentes</a:t>
            </a:r>
            <a:r>
              <a:rPr lang="en-US" dirty="0"/>
              <a:t>: </a:t>
            </a:r>
            <a:r>
              <a:rPr lang="en-US" dirty="0" err="1"/>
              <a:t>Alethinophidia</a:t>
            </a:r>
            <a:br>
              <a:rPr lang="en-US" dirty="0"/>
            </a:br>
            <a:r>
              <a:rPr lang="en-US" dirty="0" err="1"/>
              <a:t>Elapidae</a:t>
            </a:r>
            <a:r>
              <a:rPr lang="en-US" dirty="0"/>
              <a:t> (~300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AutoShape 14" descr="Image result for reticulated python length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4" name="Picture 2" descr="Image result for sea sn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" y="3966868"/>
            <a:ext cx="4355805" cy="28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Image result for sea sna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" y="1485716"/>
            <a:ext cx="4355805" cy="245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Image result for coral snak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45" y="3987808"/>
            <a:ext cx="4044360" cy="287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Image result for king cobr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46" y="1660902"/>
            <a:ext cx="4044360" cy="227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Image result for king cobra siz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22" y="1660902"/>
            <a:ext cx="3464732" cy="519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CSIRO ScienceImage 3990 Death Adde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688" y="-1"/>
            <a:ext cx="2431312" cy="172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72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70" y="212651"/>
            <a:ext cx="10515600" cy="1325563"/>
          </a:xfrm>
        </p:spPr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Serpentes</a:t>
            </a:r>
            <a:r>
              <a:rPr lang="en-US" dirty="0"/>
              <a:t>: </a:t>
            </a:r>
            <a:r>
              <a:rPr lang="en-US" dirty="0" err="1"/>
              <a:t>Alethinophidia</a:t>
            </a:r>
            <a:br>
              <a:rPr lang="en-US" dirty="0"/>
            </a:br>
            <a:r>
              <a:rPr lang="en-US" dirty="0" err="1"/>
              <a:t>Elapidae</a:t>
            </a:r>
            <a:r>
              <a:rPr lang="en-US" dirty="0"/>
              <a:t> (~300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AutoShape 14" descr="Image result for reticulated python length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4" name="Picture 2" descr="Image result for sea sn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" y="3966868"/>
            <a:ext cx="4355805" cy="289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Image result for sea sna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" y="1485716"/>
            <a:ext cx="4355805" cy="245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Image result for coral snak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45" y="3987808"/>
            <a:ext cx="4044360" cy="287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Image result for king cobr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46" y="1660902"/>
            <a:ext cx="4044360" cy="227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Image result for king cobra siz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22" y="1660902"/>
            <a:ext cx="3464732" cy="519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CSIRO ScienceImage 3990 Death Adde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688" y="-1"/>
            <a:ext cx="2431312" cy="172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Image result for cobra skul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962" y="1500962"/>
            <a:ext cx="5357037" cy="535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922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70" y="212651"/>
            <a:ext cx="10515600" cy="1325563"/>
          </a:xfrm>
        </p:spPr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Serpentes</a:t>
            </a:r>
            <a:r>
              <a:rPr lang="en-US" dirty="0"/>
              <a:t>: </a:t>
            </a:r>
            <a:r>
              <a:rPr lang="en-US" dirty="0" err="1"/>
              <a:t>Alethinophidia</a:t>
            </a:r>
            <a:br>
              <a:rPr lang="en-US" dirty="0"/>
            </a:br>
            <a:r>
              <a:rPr lang="en-US" dirty="0"/>
              <a:t>Viperidae</a:t>
            </a:r>
          </a:p>
        </p:txBody>
      </p:sp>
      <p:sp>
        <p:nvSpPr>
          <p:cNvPr id="3" name="AutoShape 14" descr="Image result for reticulated python length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650" name="Picture 2" descr="https://upload.wikimedia.org/wikipedia/commons/f/ff/Crotalus_sku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983" y="2742314"/>
            <a:ext cx="4867767" cy="382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upload.wikimedia.org/wikipedia/commons/thumb/9/99/Crotalus_atrox_diamantklapperschlange_kopf.jpg/1024px-Crotalus_atrox_diamantklapperschlange_kop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28" y="3994512"/>
            <a:ext cx="3863779" cy="257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s://upload.wikimedia.org/wikipedia/commons/b/bf/Diagram_of_the_Crotaline_Pit_Orga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507" y="9525"/>
            <a:ext cx="2626243" cy="269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Image result for copperhe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983" y="915424"/>
            <a:ext cx="2213369" cy="17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Image result for viperina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27" y="1119174"/>
            <a:ext cx="3863779" cy="27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Image result for gaboon vip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0" y="1789421"/>
            <a:ext cx="3149450" cy="210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 descr="Image result for bushmaster siz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" y="3994512"/>
            <a:ext cx="3160973" cy="233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248400" y="5472186"/>
            <a:ext cx="438149" cy="182414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693861" y="4152900"/>
            <a:ext cx="1676806" cy="1501701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981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70" y="212651"/>
            <a:ext cx="10515600" cy="1325563"/>
          </a:xfrm>
        </p:spPr>
        <p:txBody>
          <a:bodyPr/>
          <a:lstStyle/>
          <a:p>
            <a:r>
              <a:rPr lang="en-US" dirty="0" err="1"/>
              <a:t>Toxicofera</a:t>
            </a:r>
            <a:r>
              <a:rPr lang="en-US" dirty="0"/>
              <a:t>: </a:t>
            </a:r>
            <a:r>
              <a:rPr lang="en-US" dirty="0" err="1"/>
              <a:t>Serpentes</a:t>
            </a:r>
            <a:r>
              <a:rPr lang="en-US" dirty="0"/>
              <a:t>: </a:t>
            </a:r>
            <a:r>
              <a:rPr lang="en-US" dirty="0" err="1"/>
              <a:t>Alethinophidia</a:t>
            </a:r>
            <a:br>
              <a:rPr lang="en-US" dirty="0"/>
            </a:br>
            <a:r>
              <a:rPr lang="en-US" dirty="0" err="1"/>
              <a:t>Colubridae</a:t>
            </a:r>
            <a:r>
              <a:rPr lang="en-US" dirty="0"/>
              <a:t> (~2000 species)</a:t>
            </a:r>
          </a:p>
        </p:txBody>
      </p:sp>
      <p:sp>
        <p:nvSpPr>
          <p:cNvPr id="3" name="AutoShape 14" descr="Image result for reticulated python length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26" name="Picture 2" descr="Image result for colubrida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602" y="1866900"/>
            <a:ext cx="2286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303" y="3892369"/>
            <a:ext cx="4313001" cy="288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4" y="3891516"/>
            <a:ext cx="4258489" cy="289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4" y="1551194"/>
            <a:ext cx="3618614" cy="222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Image result for colubrida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243" y="1538214"/>
            <a:ext cx="2796575" cy="223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Image result for giant colubri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633" y="1551194"/>
            <a:ext cx="2965154" cy="222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8" name="Picture 14" descr="Image result for giant colubri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099" y="3891516"/>
            <a:ext cx="3846350" cy="289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334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Image result for dibamus characteris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0"/>
            <a:ext cx="5111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0"/>
            <a:ext cx="4957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55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828" y="10494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 err="1"/>
              <a:t>Sphenodon</a:t>
            </a:r>
            <a:endParaRPr lang="en-US" i="1" dirty="0"/>
          </a:p>
          <a:p>
            <a:pPr marL="0" indent="0">
              <a:buNone/>
            </a:pPr>
            <a:r>
              <a:rPr lang="en-US" dirty="0" err="1"/>
              <a:t>Dibamidae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Gekkota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Scincoidea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Amphisbaenia</a:t>
            </a:r>
            <a:r>
              <a:rPr lang="en-US" dirty="0"/>
              <a:t> + </a:t>
            </a:r>
            <a:r>
              <a:rPr lang="en-US" dirty="0" err="1"/>
              <a:t>Lacertoidea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err="1"/>
              <a:t>Iguania</a:t>
            </a:r>
            <a:r>
              <a:rPr lang="en-US" dirty="0"/>
              <a:t> (</a:t>
            </a:r>
            <a:r>
              <a:rPr lang="en-US" dirty="0" err="1"/>
              <a:t>Agamidae</a:t>
            </a:r>
            <a:r>
              <a:rPr lang="en-US" dirty="0"/>
              <a:t>, </a:t>
            </a:r>
            <a:r>
              <a:rPr lang="en-US" dirty="0" err="1"/>
              <a:t>Chameleonidae</a:t>
            </a:r>
            <a:r>
              <a:rPr lang="en-US" dirty="0"/>
              <a:t>, Iguanidae)</a:t>
            </a:r>
          </a:p>
          <a:p>
            <a:pPr marL="457200" lvl="1" indent="0">
              <a:buNone/>
            </a:pPr>
            <a:r>
              <a:rPr lang="en-US" dirty="0" err="1"/>
              <a:t>Anguimorpha</a:t>
            </a:r>
            <a:endParaRPr lang="en-US" dirty="0"/>
          </a:p>
          <a:p>
            <a:pPr marL="457200" lvl="1" indent="0">
              <a:buNone/>
            </a:pPr>
            <a:r>
              <a:rPr lang="en-US" dirty="0" err="1"/>
              <a:t>Serpentes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2317898" y="4284922"/>
            <a:ext cx="1871332" cy="74427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732029" y="4625165"/>
            <a:ext cx="457199" cy="21265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66214" y="4284923"/>
            <a:ext cx="723014" cy="46783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189768" y="3413052"/>
            <a:ext cx="627320" cy="121211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09014" y="2881424"/>
            <a:ext cx="723015" cy="166931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17628" y="2402960"/>
            <a:ext cx="914401" cy="205208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519916" y="1818168"/>
            <a:ext cx="1135912" cy="255181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317898" y="1286540"/>
            <a:ext cx="1337930" cy="2998382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384698" y="4625165"/>
            <a:ext cx="271128" cy="24454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494219" y="4933507"/>
            <a:ext cx="151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Toxicofera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29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Image result for anelytropsis sku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698" y="325426"/>
            <a:ext cx="4731751" cy="25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221" y="530034"/>
            <a:ext cx="10515600" cy="1325563"/>
          </a:xfrm>
        </p:spPr>
        <p:txBody>
          <a:bodyPr/>
          <a:lstStyle/>
          <a:p>
            <a:r>
              <a:rPr lang="en-US" dirty="0" err="1"/>
              <a:t>Dibamidae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221" y="1855597"/>
            <a:ext cx="10515600" cy="4351338"/>
          </a:xfrm>
        </p:spPr>
        <p:txBody>
          <a:bodyPr/>
          <a:lstStyle/>
          <a:p>
            <a:r>
              <a:rPr lang="en-US" dirty="0"/>
              <a:t>2 genera, ~20 species</a:t>
            </a:r>
          </a:p>
        </p:txBody>
      </p:sp>
      <p:pic>
        <p:nvPicPr>
          <p:cNvPr id="5124" name="Picture 4" descr="Anelytropsi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1" y="2979222"/>
            <a:ext cx="6344347" cy="374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ibamus distribu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75" y="2979222"/>
            <a:ext cx="5637603" cy="374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dibamus characteristic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029" y="172674"/>
            <a:ext cx="3749749" cy="27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40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50" y="-58342"/>
            <a:ext cx="10515600" cy="1325563"/>
          </a:xfrm>
        </p:spPr>
        <p:txBody>
          <a:bodyPr/>
          <a:lstStyle/>
          <a:p>
            <a:r>
              <a:rPr lang="en-US" dirty="0" err="1"/>
              <a:t>Gekkota</a:t>
            </a:r>
            <a:r>
              <a:rPr lang="en-US" dirty="0"/>
              <a:t> (1500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4" name="Picture 4" descr="Image result for geck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75" y="4125433"/>
            <a:ext cx="4855624" cy="272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result for geck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03" y="967203"/>
            <a:ext cx="5506475" cy="309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flying geck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41" y="1001168"/>
            <a:ext cx="4034392" cy="302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Image result for geck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0" y="4349713"/>
            <a:ext cx="3919050" cy="251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flying geck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82" y="2660967"/>
            <a:ext cx="3281338" cy="187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Image result for pygopodida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634" y="4198476"/>
            <a:ext cx="3444407" cy="25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pygopodida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595" y="1943491"/>
            <a:ext cx="3704309" cy="246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06" y="386834"/>
            <a:ext cx="2371474" cy="180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76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16" y="62381"/>
            <a:ext cx="10515600" cy="1325563"/>
          </a:xfrm>
        </p:spPr>
        <p:txBody>
          <a:bodyPr/>
          <a:lstStyle/>
          <a:p>
            <a:r>
              <a:rPr lang="en-US" dirty="0" err="1"/>
              <a:t>Scincoidea</a:t>
            </a:r>
            <a:br>
              <a:rPr lang="en-US" dirty="0"/>
            </a:br>
            <a:r>
              <a:rPr lang="en-US" dirty="0"/>
              <a:t>(&gt;2000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Image result for leris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409" y="3208619"/>
            <a:ext cx="5305868" cy="35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451" y="595387"/>
            <a:ext cx="3136826" cy="239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mage result for sleepy liza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3763037"/>
            <a:ext cx="5707691" cy="29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Image result for broadhead skink mat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415" y="487959"/>
            <a:ext cx="5271977" cy="267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cordylida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2" y="1383411"/>
            <a:ext cx="3461313" cy="231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148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Amphisbaenia</a:t>
            </a:r>
            <a:r>
              <a:rPr lang="en-US" dirty="0"/>
              <a:t> (~180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26" name="Picture 10" descr="Image result for amphisbaeni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564" y="3188438"/>
            <a:ext cx="5945964" cy="357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amphisbaenia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034" y="464492"/>
            <a:ext cx="4242494" cy="265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Image result for bip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2" y="2924088"/>
            <a:ext cx="5755333" cy="383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244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Amphisbaenia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30" name="Picture 14" descr="Image result for amphisbaenian sku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59" y="1621576"/>
            <a:ext cx="3619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60" y="4073304"/>
            <a:ext cx="3619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Image result for trogonoph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972" y="1627077"/>
            <a:ext cx="3619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47" y="4073304"/>
            <a:ext cx="36195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rhineur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60" y="0"/>
            <a:ext cx="4044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848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590" y="-76207"/>
            <a:ext cx="10515600" cy="1325563"/>
          </a:xfrm>
        </p:spPr>
        <p:txBody>
          <a:bodyPr/>
          <a:lstStyle/>
          <a:p>
            <a:r>
              <a:rPr lang="en-US" dirty="0" err="1"/>
              <a:t>Lacertoidea</a:t>
            </a:r>
            <a:r>
              <a:rPr lang="en-US" dirty="0"/>
              <a:t> (~700 </a:t>
            </a:r>
            <a:r>
              <a:rPr lang="en-US" dirty="0" err="1"/>
              <a:t>sp</a:t>
            </a:r>
            <a:r>
              <a:rPr lang="en-US" dirty="0"/>
              <a:t> + </a:t>
            </a:r>
            <a:r>
              <a:rPr lang="en-US" dirty="0" err="1"/>
              <a:t>Amphis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Image result for lacerta vivipa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641" y="118508"/>
            <a:ext cx="3994519" cy="399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Image result for teg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0" y="3343875"/>
            <a:ext cx="6124575" cy="344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043" y="4220030"/>
            <a:ext cx="5566957" cy="256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Benny Trapp Anatololacerta oertzeni Rhodo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496" y="2023367"/>
            <a:ext cx="3027995" cy="199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result for dracaena lizar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45" y="1035891"/>
            <a:ext cx="3360774" cy="224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Image result for dracaena sku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0" y="1035891"/>
            <a:ext cx="3143008" cy="224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95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4466</TotalTime>
  <Words>241</Words>
  <Application>Microsoft Office PowerPoint</Application>
  <PresentationFormat>Widescreen</PresentationFormat>
  <Paragraphs>63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Squamata</vt:lpstr>
      <vt:lpstr>PowerPoint Presentation</vt:lpstr>
      <vt:lpstr>Dibamidae</vt:lpstr>
      <vt:lpstr>Gekkota (1500 sp)</vt:lpstr>
      <vt:lpstr>Scincoidea (&gt;2000 sp)</vt:lpstr>
      <vt:lpstr>Amphisbaenia (~180 sp)</vt:lpstr>
      <vt:lpstr>Amphisbaenia</vt:lpstr>
      <vt:lpstr>Lacertoidea (~700 sp + Amphis)</vt:lpstr>
      <vt:lpstr>Toxicofera</vt:lpstr>
      <vt:lpstr>Toxicofera: Iguania: Agamidae                 (300 species)</vt:lpstr>
      <vt:lpstr>Toxicofera: Iguania: Chameleonidae                (~200 species)</vt:lpstr>
      <vt:lpstr>Toxicofera: Iguania: Chameleonidae</vt:lpstr>
      <vt:lpstr>Toxicofera: Iguania: Chameleonidae</vt:lpstr>
      <vt:lpstr>Toxicofera: Iguania: Iguanidae                 (&gt;500 species)</vt:lpstr>
      <vt:lpstr>Toxicofera: Anguimorpha</vt:lpstr>
      <vt:lpstr>Toxicofera: Serpentes (3000 species)</vt:lpstr>
      <vt:lpstr>Toxicofera: Serpentes</vt:lpstr>
      <vt:lpstr>Toxicofera: Serpentes: Scolecophidia             (blind snakes, 40+ sp)</vt:lpstr>
      <vt:lpstr>Toxicofera: Serpentes: Alethinophidia Boidae &amp; Pythonidae (50 &amp; 30 sp)</vt:lpstr>
      <vt:lpstr>Toxicofera: Serpentes: Alethinophidia Elapidae (~300 sp)</vt:lpstr>
      <vt:lpstr>Toxicofera: Serpentes: Alethinophidia Elapidae (~300 sp)</vt:lpstr>
      <vt:lpstr>Toxicofera: Serpentes: Alethinophidia Viperidae</vt:lpstr>
      <vt:lpstr>Toxicofera: Serpentes: Alethinophidia Colubridae (~2000 species)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Mitchell</dc:creator>
  <cp:lastModifiedBy>Jonathan Mitchell</cp:lastModifiedBy>
  <cp:revision>137</cp:revision>
  <dcterms:created xsi:type="dcterms:W3CDTF">2018-11-16T15:26:48Z</dcterms:created>
  <dcterms:modified xsi:type="dcterms:W3CDTF">2020-12-01T21:58:27Z</dcterms:modified>
</cp:coreProperties>
</file>